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72" r:id="rId3"/>
  </p:sldMasterIdLst>
  <p:notesMasterIdLst>
    <p:notesMasterId r:id="rId13"/>
  </p:notesMasterIdLst>
  <p:handoutMasterIdLst>
    <p:handoutMasterId r:id="rId14"/>
  </p:handoutMasterIdLst>
  <p:sldIdLst>
    <p:sldId id="256" r:id="rId4"/>
    <p:sldId id="263" r:id="rId5"/>
    <p:sldId id="264" r:id="rId6"/>
    <p:sldId id="265" r:id="rId7"/>
    <p:sldId id="258" r:id="rId8"/>
    <p:sldId id="260" r:id="rId9"/>
    <p:sldId id="266" r:id="rId10"/>
    <p:sldId id="261" r:id="rId11"/>
    <p:sldId id="262" r:id="rId12"/>
  </p:sldIdLst>
  <p:sldSz cx="9144000" cy="5143500" type="screen16x9"/>
  <p:notesSz cx="6742113" cy="987266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2D2"/>
    <a:srgbClr val="DCDCDC"/>
    <a:srgbClr val="C8C8C8"/>
    <a:srgbClr val="FEFEFE"/>
    <a:srgbClr val="FFFFFE"/>
    <a:srgbClr val="B2B2B2"/>
    <a:srgbClr val="A6A698"/>
    <a:srgbClr val="008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77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0743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796" y="0"/>
            <a:ext cx="2920743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A244CF-219A-4EF7-89BD-0FCDFCDDE947}" type="datetime4">
              <a:rPr lang="nl-NL" altLang="en-US"/>
              <a:pPr/>
              <a:t>4 maart 2018</a:t>
            </a:fld>
            <a:endParaRPr lang="nl-NL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6899"/>
            <a:ext cx="2920743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796" y="9376899"/>
            <a:ext cx="2920743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133B6C-32E6-475F-BD7E-A290F1295C54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96755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0743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796" y="0"/>
            <a:ext cx="2920743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AA5657-9DA5-4376-9648-BC9CA83E9C9D}" type="datetime4">
              <a:rPr lang="nl-NL" altLang="en-US"/>
              <a:pPr/>
              <a:t>4 maart 2018</a:t>
            </a:fld>
            <a:endParaRPr lang="nl-NL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739775"/>
            <a:ext cx="658177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897" y="4689239"/>
            <a:ext cx="5394320" cy="444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opmaakprofielen van de modeltekst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6899"/>
            <a:ext cx="2920743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796" y="9376899"/>
            <a:ext cx="2920743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DE395C-60D1-42A6-AB80-B021C297F8E2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4071029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42"/>
            <a:ext cx="3107974" cy="190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2307431"/>
            <a:ext cx="7272040" cy="664369"/>
          </a:xfrm>
          <a:prstGeom prst="rect">
            <a:avLst/>
          </a:prstGeom>
        </p:spPr>
        <p:txBody>
          <a:bodyPr tIns="0" bIns="0"/>
          <a:lstStyle>
            <a:lvl1pPr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nl-NL" alt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075806"/>
            <a:ext cx="7272808" cy="858440"/>
          </a:xfrm>
        </p:spPr>
        <p:txBody>
          <a:bodyPr/>
          <a:lstStyle>
            <a:lvl1pPr marL="0" indent="0"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nl-NL" altLang="en-US" noProof="0" dirty="0"/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0" y="1196579"/>
            <a:ext cx="9144000" cy="239315"/>
          </a:xfrm>
          <a:prstGeom prst="rect">
            <a:avLst/>
          </a:prstGeom>
          <a:solidFill>
            <a:srgbClr val="7FA1B6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0" y="1435894"/>
            <a:ext cx="9144000" cy="239316"/>
          </a:xfrm>
          <a:prstGeom prst="rect">
            <a:avLst/>
          </a:prstGeom>
          <a:solidFill>
            <a:srgbClr val="7FA1B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0" y="1675210"/>
            <a:ext cx="9144000" cy="239315"/>
          </a:xfrm>
          <a:prstGeom prst="rect">
            <a:avLst/>
          </a:prstGeom>
          <a:solidFill>
            <a:srgbClr val="7FA1B6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>
            <a:lvl1pPr defTabSz="414338">
              <a:defRPr>
                <a:solidFill>
                  <a:schemeClr val="tx1"/>
                </a:solidFill>
                <a:latin typeface="Arial" charset="0"/>
              </a:defRPr>
            </a:lvl1pPr>
            <a:lvl2pPr marL="388938" indent="-195263" defTabSz="414338">
              <a:defRPr>
                <a:solidFill>
                  <a:schemeClr val="tx1"/>
                </a:solidFill>
                <a:latin typeface="Arial" charset="0"/>
              </a:defRPr>
            </a:lvl2pPr>
            <a:lvl3pPr marL="584200" indent="-193675" defTabSz="414338">
              <a:defRPr>
                <a:solidFill>
                  <a:schemeClr val="tx1"/>
                </a:solidFill>
                <a:latin typeface="Arial" charset="0"/>
              </a:defRPr>
            </a:lvl3pPr>
            <a:lvl4pPr marL="781050" indent="-193675" defTabSz="414338">
              <a:defRPr>
                <a:solidFill>
                  <a:schemeClr val="tx1"/>
                </a:solidFill>
                <a:latin typeface="Arial" charset="0"/>
              </a:defRPr>
            </a:lvl4pPr>
            <a:lvl5pPr marL="976313" indent="-195263" defTabSz="414338">
              <a:defRPr>
                <a:solidFill>
                  <a:schemeClr val="tx1"/>
                </a:solidFill>
                <a:latin typeface="Arial" charset="0"/>
              </a:defRPr>
            </a:lvl5pPr>
            <a:lvl6pPr marL="14335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907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3479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051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3085" name="Line 13"/>
          <p:cNvSpPr>
            <a:spLocks noChangeShapeType="1"/>
          </p:cNvSpPr>
          <p:nvPr userDrawn="1"/>
        </p:nvSpPr>
        <p:spPr bwMode="auto">
          <a:xfrm>
            <a:off x="0" y="1435894"/>
            <a:ext cx="9144000" cy="119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6" name="Line 14"/>
          <p:cNvSpPr>
            <a:spLocks noChangeShapeType="1"/>
          </p:cNvSpPr>
          <p:nvPr userDrawn="1"/>
        </p:nvSpPr>
        <p:spPr bwMode="auto">
          <a:xfrm>
            <a:off x="0" y="1675210"/>
            <a:ext cx="9144000" cy="119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7" name="Line 15"/>
          <p:cNvSpPr>
            <a:spLocks noChangeShapeType="1"/>
          </p:cNvSpPr>
          <p:nvPr userDrawn="1"/>
        </p:nvSpPr>
        <p:spPr bwMode="auto">
          <a:xfrm>
            <a:off x="0" y="1196579"/>
            <a:ext cx="9144000" cy="119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1403648" y="4352925"/>
            <a:ext cx="7272040" cy="253604"/>
          </a:xfrm>
        </p:spPr>
        <p:txBody>
          <a:bodyPr/>
          <a:lstStyle>
            <a:lvl1pPr>
              <a:defRPr sz="1600"/>
            </a:lvl1pPr>
          </a:lstStyle>
          <a:p>
            <a:fld id="{95C10F87-839B-4675-9E80-FB68AABBE16D}" type="datetime4">
              <a:rPr lang="nl-NL" altLang="en-US" smtClean="0"/>
              <a:t>4 maart 2018</a:t>
            </a:fld>
            <a:endParaRPr lang="nl-NL" altLang="en-US"/>
          </a:p>
        </p:txBody>
      </p:sp>
      <p:pic>
        <p:nvPicPr>
          <p:cNvPr id="14" name="Picture 9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5486"/>
            <a:ext cx="1754380" cy="80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175023"/>
            <a:ext cx="8196262" cy="4583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509BD-AB34-4DE8-8AAB-783B954E27F7}" type="datetime4">
              <a:rPr lang="nl-NL" altLang="en-US" smtClean="0"/>
              <a:t>4 maart 2018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B7A46-C694-47AF-810E-DEE639277F6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5287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1" y="1059582"/>
            <a:ext cx="2047875" cy="327786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914" y="1059582"/>
            <a:ext cx="5995987" cy="32778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DB7625-82CF-49FE-A29B-E4CCDAB58D53}" type="datetime4">
              <a:rPr lang="nl-NL" altLang="en-US" smtClean="0"/>
              <a:t>4 maart 2018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322C6-A7ED-4FCE-B9A2-BE8D768D4558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329981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19"/>
            <a:ext cx="8064896" cy="11025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8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95686"/>
            <a:ext cx="8229600" cy="48339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99742"/>
            <a:ext cx="8208962" cy="4310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06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045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067694"/>
            <a:ext cx="8229600" cy="48339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2571750"/>
            <a:ext cx="4027487" cy="43100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2571750"/>
            <a:ext cx="4029075" cy="43100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610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70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9163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7694"/>
            <a:ext cx="4040188" cy="252692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9163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67694"/>
            <a:ext cx="4041775" cy="252692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14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2628900"/>
            <a:ext cx="8229600" cy="4833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6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863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9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241152"/>
            <a:ext cx="8196262" cy="4583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2072C-A47E-4E3D-9A54-84394D0F4D54}" type="datetime4">
              <a:rPr lang="nl-NL" altLang="en-US" smtClean="0"/>
              <a:t>4 maart 2018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EAEC5-70C2-45F2-A9E4-8B31FA2D4E52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376423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832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2628900"/>
            <a:ext cx="8229600" cy="4833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3112294"/>
            <a:ext cx="8208962" cy="4310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096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2628900"/>
            <a:ext cx="2062162" cy="914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9" y="2628900"/>
            <a:ext cx="6035675" cy="914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197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2307431"/>
            <a:ext cx="6618288" cy="664369"/>
          </a:xfrm>
        </p:spPr>
        <p:txBody>
          <a:bodyPr tIns="0" bIns="0"/>
          <a:lstStyle>
            <a:lvl1pPr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nl-NL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084910"/>
            <a:ext cx="6618288" cy="858440"/>
          </a:xfrm>
        </p:spPr>
        <p:txBody>
          <a:bodyPr/>
          <a:lstStyle>
            <a:lvl1pPr marL="0" indent="0"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nl-NL" altLang="en-US" noProof="0" smtClean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2"/>
            <a:ext cx="3131840" cy="191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50032"/>
            <a:ext cx="2170112" cy="74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1196579"/>
            <a:ext cx="9144000" cy="239315"/>
          </a:xfrm>
          <a:prstGeom prst="rect">
            <a:avLst/>
          </a:prstGeom>
          <a:solidFill>
            <a:srgbClr val="7FA1B6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435894"/>
            <a:ext cx="9144000" cy="239316"/>
          </a:xfrm>
          <a:prstGeom prst="rect">
            <a:avLst/>
          </a:prstGeom>
          <a:solidFill>
            <a:srgbClr val="7FA1B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1675210"/>
            <a:ext cx="9144000" cy="239315"/>
          </a:xfrm>
          <a:prstGeom prst="rect">
            <a:avLst/>
          </a:prstGeom>
          <a:solidFill>
            <a:srgbClr val="7FA1B6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>
            <a:lvl1pPr defTabSz="414338">
              <a:defRPr>
                <a:solidFill>
                  <a:schemeClr val="tx1"/>
                </a:solidFill>
                <a:latin typeface="Arial" charset="0"/>
              </a:defRPr>
            </a:lvl1pPr>
            <a:lvl2pPr marL="388938" indent="-195263" defTabSz="414338">
              <a:defRPr>
                <a:solidFill>
                  <a:schemeClr val="tx1"/>
                </a:solidFill>
                <a:latin typeface="Arial" charset="0"/>
              </a:defRPr>
            </a:lvl2pPr>
            <a:lvl3pPr marL="584200" indent="-193675" defTabSz="414338">
              <a:defRPr>
                <a:solidFill>
                  <a:schemeClr val="tx1"/>
                </a:solidFill>
                <a:latin typeface="Arial" charset="0"/>
              </a:defRPr>
            </a:lvl3pPr>
            <a:lvl4pPr marL="781050" indent="-193675" defTabSz="414338">
              <a:defRPr>
                <a:solidFill>
                  <a:schemeClr val="tx1"/>
                </a:solidFill>
                <a:latin typeface="Arial" charset="0"/>
              </a:defRPr>
            </a:lvl4pPr>
            <a:lvl5pPr marL="976313" indent="-195263" defTabSz="414338">
              <a:defRPr>
                <a:solidFill>
                  <a:schemeClr val="tx1"/>
                </a:solidFill>
                <a:latin typeface="Arial" charset="0"/>
              </a:defRPr>
            </a:lvl5pPr>
            <a:lvl6pPr marL="14335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907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3479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051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en-US" sz="1600">
              <a:solidFill>
                <a:srgbClr val="FFFFFF"/>
              </a:solidFill>
              <a:ea typeface="MS Gothic" charset="-128"/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0" y="1435894"/>
            <a:ext cx="9144000" cy="119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0" y="1675210"/>
            <a:ext cx="9144000" cy="119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0" y="1196579"/>
            <a:ext cx="9144000" cy="119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2057400" y="4352925"/>
            <a:ext cx="6618288" cy="253604"/>
          </a:xfrm>
        </p:spPr>
        <p:txBody>
          <a:bodyPr/>
          <a:lstStyle>
            <a:lvl1pPr>
              <a:defRPr sz="1600"/>
            </a:lvl1pPr>
          </a:lstStyle>
          <a:p>
            <a:fld id="{95C10F87-839B-4675-9E80-FB68AABBE16D}" type="datetime4">
              <a:rPr lang="nl-NL" altLang="en-US" smtClean="0"/>
              <a:pPr/>
              <a:t>4 maart 2018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85635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2072C-A47E-4E3D-9A54-84394D0F4D54}" type="datetime4">
              <a:rPr lang="nl-NL" altLang="en-US" smtClean="0"/>
              <a:pPr/>
              <a:t>4 maart 2018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EAEC5-70C2-45F2-A9E4-8B31FA2D4E52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553840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294DA0-51B0-4839-B084-7F0B443448D1}" type="datetime4">
              <a:rPr lang="nl-NL" altLang="en-US" smtClean="0"/>
              <a:pPr/>
              <a:t>4 maart 2018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9B360-59C9-4DE4-8168-ED869A56E6BB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090218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112043"/>
            <a:ext cx="3860800" cy="32254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112043"/>
            <a:ext cx="3860800" cy="32254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789C94-F5E5-4358-8281-553FC68626BC}" type="datetime4">
              <a:rPr lang="nl-NL" altLang="en-US" smtClean="0"/>
              <a:pPr/>
              <a:t>4 maart 2018</a:t>
            </a:fld>
            <a:endParaRPr lang="nl-N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0C818-1C15-4C27-99E4-384E2F32F85B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2394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E6D7FA-3733-4A27-833E-3BE291A6B5E5}" type="datetime4">
              <a:rPr lang="nl-NL" altLang="en-US" smtClean="0"/>
              <a:pPr/>
              <a:t>4 maart 2018</a:t>
            </a:fld>
            <a:endParaRPr lang="nl-NL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CA215-7C3B-47F3-A529-F84DF22F790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97408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220CB-EF02-4A75-811D-16CD5261DFE4}" type="datetime4">
              <a:rPr lang="nl-NL" altLang="en-US" smtClean="0"/>
              <a:pPr/>
              <a:t>4 maart 2018</a:t>
            </a:fld>
            <a:endParaRPr lang="nl-NL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18E62-1FFF-4835-B002-4A4CAD27CB29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2626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5E2B03-9C47-474F-93DF-E7D9818868E4}" type="datetime4">
              <a:rPr lang="nl-NL" altLang="en-US" smtClean="0"/>
              <a:pPr/>
              <a:t>4 maart 2018</a:t>
            </a:fld>
            <a:endParaRPr lang="nl-NL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30FD0-65E2-42D5-8B52-82A9140F1D6D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7920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210790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7654"/>
            <a:ext cx="7772400" cy="159752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294DA0-51B0-4839-B084-7F0B443448D1}" type="datetime4">
              <a:rPr lang="nl-NL" altLang="en-US" smtClean="0"/>
              <a:t>4 maart 2018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9B360-59C9-4DE4-8168-ED869A56E6BB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56507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1A4DA-6B3C-4D27-B5BD-C14C5A15B3A4}" type="datetime4">
              <a:rPr lang="nl-NL" altLang="en-US" smtClean="0"/>
              <a:pPr/>
              <a:t>4 maart 2018</a:t>
            </a:fld>
            <a:endParaRPr lang="nl-N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C62AD-A55B-4838-BABA-03985A961785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72516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A94290-8BCD-4EE7-A966-210F69696029}" type="datetime4">
              <a:rPr lang="nl-NL" altLang="en-US" smtClean="0"/>
              <a:pPr/>
              <a:t>4 maart 2018</a:t>
            </a:fld>
            <a:endParaRPr lang="nl-N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D63D2-9DE9-43A0-8840-8E3AAC5DD553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64994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509BD-AB34-4DE8-8AAB-783B954E27F7}" type="datetime4">
              <a:rPr lang="nl-NL" altLang="en-US" smtClean="0"/>
              <a:pPr/>
              <a:t>4 maart 2018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B7A46-C694-47AF-810E-DEE639277F6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71654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1" y="175022"/>
            <a:ext cx="2047875" cy="4162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914" y="175022"/>
            <a:ext cx="5995987" cy="416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DB7625-82CF-49FE-A29B-E4CCDAB58D53}" type="datetime4">
              <a:rPr lang="nl-NL" altLang="en-US" smtClean="0"/>
              <a:pPr/>
              <a:t>4 maart 2018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322C6-A7ED-4FCE-B9A2-BE8D768D4558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11312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8" y="276225"/>
            <a:ext cx="7737231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3046" y="1371600"/>
            <a:ext cx="3953608" cy="3225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331" y="1371600"/>
            <a:ext cx="3955074" cy="3225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Delft-FEWS Configuration Course - FEWS Modules &amp; Workflows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46678-A0D2-4250-80DA-12C504F227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2967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8" y="276225"/>
            <a:ext cx="7737231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3046" y="1371600"/>
            <a:ext cx="3953608" cy="3225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7331" y="1371601"/>
            <a:ext cx="3955074" cy="15549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7331" y="3040857"/>
            <a:ext cx="3955074" cy="15561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Delft-FEWS Configuration Course - FEWS Modules &amp; Workflows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006A8-9BA0-4102-94C4-4D5E0710EE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76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241152"/>
            <a:ext cx="8196262" cy="4583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112043"/>
            <a:ext cx="3860800" cy="32254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112043"/>
            <a:ext cx="3860800" cy="32254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789C94-F5E5-4358-8281-553FC68626BC}" type="datetime4">
              <a:rPr lang="nl-NL" altLang="en-US" smtClean="0"/>
              <a:t>4 maart 2018</a:t>
            </a:fld>
            <a:endParaRPr lang="nl-N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0C818-1C15-4C27-99E4-384E2F32F85B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7726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723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7614"/>
            <a:ext cx="4040188" cy="7025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1479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47614"/>
            <a:ext cx="4041775" cy="7025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1479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E6D7FA-3733-4A27-833E-3BE291A6B5E5}" type="datetime4">
              <a:rPr lang="nl-NL" altLang="en-US" smtClean="0"/>
              <a:t>4 maart 2018</a:t>
            </a:fld>
            <a:endParaRPr lang="nl-NL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CA215-7C3B-47F3-A529-F84DF22F790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35914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241152"/>
            <a:ext cx="8196262" cy="4583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220CB-EF02-4A75-811D-16CD5261DFE4}" type="datetime4">
              <a:rPr lang="nl-NL" altLang="en-US" smtClean="0"/>
              <a:t>4 maart 2018</a:t>
            </a:fld>
            <a:endParaRPr lang="nl-NL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18E62-1FFF-4835-B002-4A4CAD27CB29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966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5E2B03-9C47-474F-93DF-E7D9818868E4}" type="datetime4">
              <a:rPr lang="nl-NL" altLang="en-US" smtClean="0"/>
              <a:t>4 maart 2018</a:t>
            </a:fld>
            <a:endParaRPr lang="nl-NL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30FD0-65E2-42D5-8B52-82A9140F1D6D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3424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90"/>
            <a:ext cx="3008313" cy="91733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630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9702"/>
            <a:ext cx="3008313" cy="24549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1A4DA-6B3C-4D27-B5BD-C14C5A15B3A4}" type="datetime4">
              <a:rPr lang="nl-NL" altLang="en-US" smtClean="0"/>
              <a:t>4 maart 2018</a:t>
            </a:fld>
            <a:endParaRPr lang="nl-N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C62AD-A55B-4838-BABA-03985A961785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5947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27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520" y="229586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27" y="4025503"/>
            <a:ext cx="5486401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A94290-8BCD-4EE7-A966-210F69696029}" type="datetime4">
              <a:rPr lang="nl-NL" altLang="en-US" smtClean="0"/>
              <a:t>4 maart 2018</a:t>
            </a:fld>
            <a:endParaRPr lang="nl-N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D63D2-9DE9-43A0-8840-8E3AAC5DD553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817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112043"/>
            <a:ext cx="7874000" cy="322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 om de opmaakprofielen van de modeltekst te bewerken</a:t>
            </a:r>
          </a:p>
          <a:p>
            <a:pPr lvl="1"/>
            <a:r>
              <a:rPr lang="en-GB" altLang="en-US"/>
              <a:t>Tweede niveau</a:t>
            </a:r>
          </a:p>
          <a:p>
            <a:pPr lvl="2"/>
            <a:r>
              <a:rPr lang="en-GB" altLang="en-US"/>
              <a:t>Derde niveau</a:t>
            </a:r>
          </a:p>
          <a:p>
            <a:pPr lvl="3"/>
            <a:r>
              <a:rPr lang="en-GB" altLang="en-US"/>
              <a:t>Vierde niveau</a:t>
            </a:r>
          </a:p>
          <a:p>
            <a:pPr lvl="4"/>
            <a:r>
              <a:rPr lang="en-GB" altLang="en-US"/>
              <a:t>Vijfde niveau</a:t>
            </a:r>
          </a:p>
          <a:p>
            <a:pPr lvl="0"/>
            <a:endParaRPr lang="nl-NL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22614" y="4960144"/>
            <a:ext cx="1436687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8BBF"/>
                </a:solidFill>
              </a:defRPr>
            </a:lvl1pPr>
          </a:lstStyle>
          <a:p>
            <a:fld id="{D9BBCFB9-0699-4FD2-851F-8E0693BB0BAD}" type="datetime4">
              <a:rPr lang="nl-NL" altLang="en-US" smtClean="0"/>
              <a:t>4 maart 2018</a:t>
            </a:fld>
            <a:endParaRPr lang="nl-NL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4960144"/>
            <a:ext cx="2439988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8BBF"/>
                </a:solidFill>
              </a:defRPr>
            </a:lvl1pPr>
          </a:lstStyle>
          <a:p>
            <a:endParaRPr lang="nl-NL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83101" y="4960144"/>
            <a:ext cx="468313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8BBF"/>
                </a:solidFill>
              </a:defRPr>
            </a:lvl1pPr>
          </a:lstStyle>
          <a:p>
            <a:fld id="{6B3D3C09-9348-4AB9-B324-136C55F122C6}" type="slidenum">
              <a:rPr lang="nl-NL" altLang="en-US"/>
              <a:pPr/>
              <a:t>‹#›</a:t>
            </a:fld>
            <a:endParaRPr lang="nl-NL" altLang="en-US"/>
          </a:p>
        </p:txBody>
      </p:sp>
      <p:pic>
        <p:nvPicPr>
          <p:cNvPr id="1042" name="Picture 18" descr="woordmer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710980"/>
            <a:ext cx="1568981" cy="30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 flipH="1">
            <a:off x="1" y="4850606"/>
            <a:ext cx="703262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-1588"/>
            <a:ext cx="9123363" cy="954088"/>
          </a:xfrm>
          <a:prstGeom prst="rect">
            <a:avLst/>
          </a:prstGeom>
          <a:solidFill>
            <a:srgbClr val="A6A6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-1588"/>
            <a:ext cx="1489075" cy="95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9" descr="D111-00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-22225"/>
            <a:ext cx="1585912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-13063" y="-12140"/>
            <a:ext cx="9158287" cy="319088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0" y="317500"/>
            <a:ext cx="9123363" cy="317500"/>
          </a:xfrm>
          <a:prstGeom prst="rect">
            <a:avLst/>
          </a:prstGeom>
          <a:solidFill>
            <a:schemeClr val="tx1">
              <a:alpha val="3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0" y="635000"/>
            <a:ext cx="9123363" cy="317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>
            <a:lvl1pPr defTabSz="414338">
              <a:defRPr>
                <a:solidFill>
                  <a:schemeClr val="tx1"/>
                </a:solidFill>
                <a:latin typeface="Arial" charset="0"/>
              </a:defRPr>
            </a:lvl1pPr>
            <a:lvl2pPr marL="388938" indent="-195263" defTabSz="414338">
              <a:defRPr>
                <a:solidFill>
                  <a:schemeClr val="tx1"/>
                </a:solidFill>
                <a:latin typeface="Arial" charset="0"/>
              </a:defRPr>
            </a:lvl2pPr>
            <a:lvl3pPr marL="584200" indent="-193675" defTabSz="414338">
              <a:defRPr>
                <a:solidFill>
                  <a:schemeClr val="tx1"/>
                </a:solidFill>
                <a:latin typeface="Arial" charset="0"/>
              </a:defRPr>
            </a:lvl3pPr>
            <a:lvl4pPr marL="781050" indent="-193675" defTabSz="414338">
              <a:defRPr>
                <a:solidFill>
                  <a:schemeClr val="tx1"/>
                </a:solidFill>
                <a:latin typeface="Arial" charset="0"/>
              </a:defRPr>
            </a:lvl4pPr>
            <a:lvl5pPr marL="976313" indent="-195263" defTabSz="414338">
              <a:defRPr>
                <a:solidFill>
                  <a:schemeClr val="tx1"/>
                </a:solidFill>
                <a:latin typeface="Arial" charset="0"/>
              </a:defRPr>
            </a:lvl5pPr>
            <a:lvl6pPr marL="14335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907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3479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051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0" y="3175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0" y="6350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0" y="9525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6913" y="247614"/>
            <a:ext cx="8196262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/>
              <a:t>Klik om het opmaakprofiel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&gt;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onderkan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8"/>
          <a:stretch>
            <a:fillRect/>
          </a:stretch>
        </p:blipFill>
        <p:spPr bwMode="auto">
          <a:xfrm>
            <a:off x="-36512" y="4343400"/>
            <a:ext cx="9182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-22225" y="0"/>
            <a:ext cx="9166225" cy="325438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-22225" y="325438"/>
            <a:ext cx="9166225" cy="322262"/>
          </a:xfrm>
          <a:prstGeom prst="rect">
            <a:avLst/>
          </a:prstGeom>
          <a:solidFill>
            <a:schemeClr val="tx1">
              <a:alpha val="3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-22225" y="647700"/>
            <a:ext cx="9166225" cy="32543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>
            <a:lvl1pPr defTabSz="414338">
              <a:defRPr>
                <a:solidFill>
                  <a:schemeClr val="tx1"/>
                </a:solidFill>
                <a:latin typeface="Arial" charset="0"/>
              </a:defRPr>
            </a:lvl1pPr>
            <a:lvl2pPr marL="388938" indent="-195263" defTabSz="414338">
              <a:defRPr>
                <a:solidFill>
                  <a:schemeClr val="tx1"/>
                </a:solidFill>
                <a:latin typeface="Arial" charset="0"/>
              </a:defRPr>
            </a:lvl2pPr>
            <a:lvl3pPr marL="584200" indent="-193675" defTabSz="414338">
              <a:defRPr>
                <a:solidFill>
                  <a:schemeClr val="tx1"/>
                </a:solidFill>
                <a:latin typeface="Arial" charset="0"/>
              </a:defRPr>
            </a:lvl3pPr>
            <a:lvl4pPr marL="781050" indent="-193675" defTabSz="414338">
              <a:defRPr>
                <a:solidFill>
                  <a:schemeClr val="tx1"/>
                </a:solidFill>
                <a:latin typeface="Arial" charset="0"/>
              </a:defRPr>
            </a:lvl4pPr>
            <a:lvl5pPr marL="976313" indent="-195263" defTabSz="414338">
              <a:defRPr>
                <a:solidFill>
                  <a:schemeClr val="tx1"/>
                </a:solidFill>
                <a:latin typeface="Arial" charset="0"/>
              </a:defRPr>
            </a:lvl5pPr>
            <a:lvl6pPr marL="14335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907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3479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051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-22214" y="325438"/>
            <a:ext cx="916145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-22214" y="647700"/>
            <a:ext cx="916145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-22214" y="973138"/>
            <a:ext cx="916145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Rectangle 13"/>
          <p:cNvSpPr txBox="1">
            <a:spLocks noChangeArrowheads="1"/>
          </p:cNvSpPr>
          <p:nvPr/>
        </p:nvSpPr>
        <p:spPr bwMode="auto">
          <a:xfrm>
            <a:off x="611188" y="2784227"/>
            <a:ext cx="820896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nl-NL" altLang="en-US" kern="0" dirty="0"/>
          </a:p>
        </p:txBody>
      </p:sp>
      <p:pic>
        <p:nvPicPr>
          <p:cNvPr id="22" name="Picture 11" descr="woordmer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659982"/>
            <a:ext cx="1566863" cy="3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67544" y="192697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&lt;</a:t>
            </a:r>
            <a:r>
              <a:rPr lang="en-US" dirty="0" err="1"/>
              <a:t>hoofdstuknummer</a:t>
            </a:r>
            <a:r>
              <a:rPr lang="en-US" dirty="0"/>
              <a:t>&gt;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43712" y="2859782"/>
            <a:ext cx="8229600" cy="798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altLang="en-US" kern="0" dirty="0"/>
              <a:t>&lt;hoofdstuktitel&gt;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4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112043"/>
            <a:ext cx="7874000" cy="322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Klik om de opmaakprofielen van de modeltekst te bewerken</a:t>
            </a:r>
          </a:p>
          <a:p>
            <a:pPr lvl="1"/>
            <a:r>
              <a:rPr lang="en-GB" altLang="en-US" smtClean="0"/>
              <a:t>Tweede niveau</a:t>
            </a:r>
          </a:p>
          <a:p>
            <a:pPr lvl="2"/>
            <a:r>
              <a:rPr lang="en-GB" altLang="en-US" smtClean="0"/>
              <a:t>Derde niveau</a:t>
            </a:r>
          </a:p>
          <a:p>
            <a:pPr lvl="3"/>
            <a:r>
              <a:rPr lang="en-GB" altLang="en-US" smtClean="0"/>
              <a:t>Vierde niveau</a:t>
            </a:r>
          </a:p>
          <a:p>
            <a:pPr lvl="4"/>
            <a:r>
              <a:rPr lang="en-GB" altLang="en-US" smtClean="0"/>
              <a:t>Vijfde niveau</a:t>
            </a:r>
          </a:p>
          <a:p>
            <a:pPr lvl="0"/>
            <a:endParaRPr lang="nl-NL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22614" y="4960144"/>
            <a:ext cx="1436687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8BBF"/>
                </a:solidFill>
              </a:defRPr>
            </a:lvl1pPr>
          </a:lstStyle>
          <a:p>
            <a:fld id="{D9BBCFB9-0699-4FD2-851F-8E0693BB0BAD}" type="datetime4">
              <a:rPr lang="nl-NL" altLang="en-US" smtClean="0"/>
              <a:pPr/>
              <a:t>4 maart 2018</a:t>
            </a:fld>
            <a:endParaRPr lang="nl-NL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4960144"/>
            <a:ext cx="2439988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8BBF"/>
                </a:solidFill>
              </a:defRPr>
            </a:lvl1pPr>
          </a:lstStyle>
          <a:p>
            <a:endParaRPr lang="nl-NL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83101" y="4960144"/>
            <a:ext cx="468313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8BBF"/>
                </a:solidFill>
              </a:defRPr>
            </a:lvl1pPr>
          </a:lstStyle>
          <a:p>
            <a:fld id="{6B3D3C09-9348-4AB9-B324-136C55F122C6}" type="slidenum">
              <a:rPr lang="nl-NL" altLang="en-US"/>
              <a:pPr/>
              <a:t>‹#›</a:t>
            </a:fld>
            <a:endParaRPr lang="nl-NL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-1191"/>
            <a:ext cx="9123363" cy="715566"/>
          </a:xfrm>
          <a:prstGeom prst="rect">
            <a:avLst/>
          </a:prstGeom>
          <a:solidFill>
            <a:srgbClr val="A6A6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-1191"/>
            <a:ext cx="1489075" cy="71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9" descr="D111-00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-16669"/>
            <a:ext cx="1585912" cy="73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14287" y="-20241"/>
            <a:ext cx="9123363" cy="239316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238125"/>
            <a:ext cx="9123363" cy="238125"/>
          </a:xfrm>
          <a:prstGeom prst="rect">
            <a:avLst/>
          </a:prstGeom>
          <a:solidFill>
            <a:schemeClr val="tx1">
              <a:alpha val="3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476250"/>
            <a:ext cx="9123363" cy="23812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>
            <a:lvl1pPr defTabSz="414338">
              <a:defRPr>
                <a:solidFill>
                  <a:schemeClr val="tx1"/>
                </a:solidFill>
                <a:latin typeface="Arial" charset="0"/>
              </a:defRPr>
            </a:lvl1pPr>
            <a:lvl2pPr marL="388938" indent="-195263" defTabSz="414338">
              <a:defRPr>
                <a:solidFill>
                  <a:schemeClr val="tx1"/>
                </a:solidFill>
                <a:latin typeface="Arial" charset="0"/>
              </a:defRPr>
            </a:lvl2pPr>
            <a:lvl3pPr marL="584200" indent="-193675" defTabSz="414338">
              <a:defRPr>
                <a:solidFill>
                  <a:schemeClr val="tx1"/>
                </a:solidFill>
                <a:latin typeface="Arial" charset="0"/>
              </a:defRPr>
            </a:lvl3pPr>
            <a:lvl4pPr marL="781050" indent="-193675" defTabSz="414338">
              <a:defRPr>
                <a:solidFill>
                  <a:schemeClr val="tx1"/>
                </a:solidFill>
                <a:latin typeface="Arial" charset="0"/>
              </a:defRPr>
            </a:lvl4pPr>
            <a:lvl5pPr marL="976313" indent="-195263" defTabSz="414338">
              <a:defRPr>
                <a:solidFill>
                  <a:schemeClr val="tx1"/>
                </a:solidFill>
                <a:latin typeface="Arial" charset="0"/>
              </a:defRPr>
            </a:lvl5pPr>
            <a:lvl6pPr marL="14335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907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3479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05113" indent="-195263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en-US" sz="1600">
              <a:solidFill>
                <a:srgbClr val="FFFFFF"/>
              </a:solidFill>
              <a:ea typeface="MS Gothic" charset="-128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238125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47625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0" y="714375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6913" y="175023"/>
            <a:ext cx="8196262" cy="45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het opmaakprofiel te bewerken</a:t>
            </a:r>
          </a:p>
        </p:txBody>
      </p:sp>
      <p:pic>
        <p:nvPicPr>
          <p:cNvPr id="1042" name="Picture 18" descr="woordmer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742260"/>
            <a:ext cx="157321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 flipH="1">
            <a:off x="1" y="4850606"/>
            <a:ext cx="703262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8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&gt;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Delft-FEWS course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  <a:p>
            <a:r>
              <a:rPr lang="en-US" dirty="0"/>
              <a:t>Deltares, Delft, </a:t>
            </a:r>
            <a:fld id="{C41BB508-A992-438B-A278-942D57170648}" type="datetime3">
              <a:rPr lang="en-US" smtClean="0"/>
              <a:t>4 March 2018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Let me introduce…     Dave </a:t>
            </a:r>
            <a:r>
              <a:rPr lang="en-IE" dirty="0"/>
              <a:t>de Koning</a:t>
            </a:r>
            <a:endParaRPr lang="en-US" dirty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 smtClean="0"/>
              <a:t>Hydrologist, real time forecast developer</a:t>
            </a:r>
          </a:p>
          <a:p>
            <a:pPr marL="0" indent="0"/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M.Sc. in Water Resources </a:t>
            </a:r>
            <a:r>
              <a:rPr lang="en-IE" dirty="0" smtClean="0"/>
              <a:t>Management</a:t>
            </a:r>
          </a:p>
          <a:p>
            <a:pPr marL="0" indent="0"/>
            <a:r>
              <a:rPr lang="en-IE" dirty="0" smtClean="0"/>
              <a:t>     Hydraulic </a:t>
            </a:r>
            <a:r>
              <a:rPr lang="en-IE" dirty="0"/>
              <a:t>Engineering @ </a:t>
            </a:r>
            <a:r>
              <a:rPr lang="en-IE" dirty="0" smtClean="0"/>
              <a:t>TU-Delft/NUS</a:t>
            </a:r>
          </a:p>
          <a:p>
            <a:pPr marL="0" indent="0"/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r>
              <a:rPr lang="en-IE" dirty="0" smtClean="0"/>
              <a:t>Department: </a:t>
            </a:r>
          </a:p>
          <a:p>
            <a:pPr marL="0" indent="0"/>
            <a:r>
              <a:rPr lang="en-IE" dirty="0"/>
              <a:t> </a:t>
            </a:r>
            <a:r>
              <a:rPr lang="en-IE" dirty="0" smtClean="0"/>
              <a:t>    </a:t>
            </a:r>
            <a:r>
              <a:rPr lang="en-IE" dirty="0" smtClean="0"/>
              <a:t>Environmental Hydrodynamics and Forecasting, </a:t>
            </a:r>
            <a:r>
              <a:rPr lang="en-IE" dirty="0" smtClean="0"/>
              <a:t>Deltares</a:t>
            </a:r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endParaRPr lang="en-I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E" dirty="0" smtClean="0"/>
              <a:t>Research </a:t>
            </a:r>
            <a:r>
              <a:rPr lang="en-IE" dirty="0"/>
              <a:t>interests: data assimilation, probabilistic</a:t>
            </a:r>
            <a:br>
              <a:rPr lang="en-IE" dirty="0"/>
            </a:br>
            <a:r>
              <a:rPr lang="en-IE" dirty="0"/>
              <a:t>forecasting, unsaturated zone, evaporation, monitoring</a:t>
            </a:r>
            <a:endParaRPr lang="en-IE" b="1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2" y="1040995"/>
            <a:ext cx="1777186" cy="2345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36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planning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Basic configuration course </a:t>
            </a:r>
            <a:r>
              <a:rPr lang="en-US" dirty="0" smtClean="0"/>
              <a:t>(2 days)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Delft3D and Delft dashboard (2 days)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072C-A47E-4E3D-9A54-84394D0F4D54}" type="datetime4">
              <a:rPr lang="nl-NL" altLang="en-US" smtClean="0"/>
              <a:t>4 maart 2018</a:t>
            </a:fld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161104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D4F-7AC9-4B5D-9992-30B28C64F909}" type="datetime3">
              <a:rPr lang="en-GB" altLang="en-US" smtClean="0"/>
              <a:t>4 March, 2018</a:t>
            </a:fld>
            <a:endParaRPr lang="nl-NL" alt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67494"/>
            <a:ext cx="7835900" cy="458390"/>
          </a:xfrm>
        </p:spPr>
        <p:txBody>
          <a:bodyPr/>
          <a:lstStyle/>
          <a:p>
            <a:r>
              <a:rPr lang="en-US" sz="2400" dirty="0"/>
              <a:t>FEWS Courses</a:t>
            </a:r>
            <a:endParaRPr lang="en-US" altLang="en-US" sz="2400" dirty="0"/>
          </a:p>
        </p:txBody>
      </p:sp>
      <p:sp>
        <p:nvSpPr>
          <p:cNvPr id="5" name="Flowchart: Process 4"/>
          <p:cNvSpPr/>
          <p:nvPr/>
        </p:nvSpPr>
        <p:spPr>
          <a:xfrm>
            <a:off x="2141627" y="1502222"/>
            <a:ext cx="1116124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Basic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51520" y="2427734"/>
            <a:ext cx="1116000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WIS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2776524" y="2427734"/>
            <a:ext cx="1116000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Fluvial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987795" y="2427734"/>
            <a:ext cx="1116000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Coastal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3368871" y="3294855"/>
            <a:ext cx="1116000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Impact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449140" y="2427734"/>
            <a:ext cx="1116000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Quality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7082999" y="1495872"/>
            <a:ext cx="1116000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Basic Short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7082999" y="2427734"/>
            <a:ext cx="1116000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System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7740352" y="3306416"/>
            <a:ext cx="1116000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PI-Services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14" name="Elbow Connector 13"/>
          <p:cNvCxnSpPr>
            <a:stCxn id="5" idx="2"/>
            <a:endCxn id="6" idx="0"/>
          </p:cNvCxnSpPr>
          <p:nvPr/>
        </p:nvCxnSpPr>
        <p:spPr>
          <a:xfrm rot="5400000">
            <a:off x="1507873" y="1235918"/>
            <a:ext cx="493464" cy="1890169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2"/>
            <a:endCxn id="10" idx="0"/>
          </p:cNvCxnSpPr>
          <p:nvPr/>
        </p:nvCxnSpPr>
        <p:spPr>
          <a:xfrm rot="5400000">
            <a:off x="2106683" y="1834728"/>
            <a:ext cx="493464" cy="69254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5" idx="2"/>
            <a:endCxn id="7" idx="0"/>
          </p:cNvCxnSpPr>
          <p:nvPr/>
        </p:nvCxnSpPr>
        <p:spPr>
          <a:xfrm rot="16200000" flipH="1">
            <a:off x="2770374" y="1863584"/>
            <a:ext cx="493464" cy="63483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5" idx="2"/>
            <a:endCxn id="8" idx="0"/>
          </p:cNvCxnSpPr>
          <p:nvPr/>
        </p:nvCxnSpPr>
        <p:spPr>
          <a:xfrm rot="16200000" flipH="1">
            <a:off x="3376010" y="1257949"/>
            <a:ext cx="493464" cy="184610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2" idx="2"/>
            <a:endCxn id="13" idx="0"/>
          </p:cNvCxnSpPr>
          <p:nvPr/>
        </p:nvCxnSpPr>
        <p:spPr>
          <a:xfrm rot="16200000" flipH="1">
            <a:off x="7746358" y="2754422"/>
            <a:ext cx="446634" cy="65735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2"/>
            <a:endCxn id="9" idx="0"/>
          </p:cNvCxnSpPr>
          <p:nvPr/>
        </p:nvCxnSpPr>
        <p:spPr>
          <a:xfrm rot="16200000" flipH="1">
            <a:off x="3413161" y="2781144"/>
            <a:ext cx="435073" cy="59234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2"/>
            <a:endCxn id="9" idx="0"/>
          </p:cNvCxnSpPr>
          <p:nvPr/>
        </p:nvCxnSpPr>
        <p:spPr>
          <a:xfrm rot="5400000">
            <a:off x="4018797" y="2767856"/>
            <a:ext cx="435073" cy="61892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rocess 21"/>
          <p:cNvSpPr/>
          <p:nvPr/>
        </p:nvSpPr>
        <p:spPr>
          <a:xfrm>
            <a:off x="6417726" y="3306416"/>
            <a:ext cx="1116000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Archive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>
            <a:stCxn id="12" idx="2"/>
            <a:endCxn id="22" idx="0"/>
          </p:cNvCxnSpPr>
          <p:nvPr/>
        </p:nvCxnSpPr>
        <p:spPr>
          <a:xfrm rot="5400000">
            <a:off x="7085046" y="2750463"/>
            <a:ext cx="446634" cy="66527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Process 23"/>
          <p:cNvSpPr/>
          <p:nvPr/>
        </p:nvSpPr>
        <p:spPr>
          <a:xfrm>
            <a:off x="1849597" y="3294854"/>
            <a:ext cx="1116000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Special Subjects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423090" y="3962278"/>
            <a:ext cx="8720909" cy="62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kern="0" dirty="0" smtClean="0"/>
              <a:t>New set of 1 day courses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Basic course: must be completed before attending other </a:t>
            </a:r>
            <a:r>
              <a:rPr lang="en-US" sz="1600" dirty="0" smtClean="0"/>
              <a:t>courses</a:t>
            </a:r>
            <a:endParaRPr lang="en-GB" sz="1600" kern="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868144" y="1419622"/>
            <a:ext cx="0" cy="28083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1933251" y="1036638"/>
            <a:ext cx="2167710" cy="31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kern="0" dirty="0" smtClean="0"/>
              <a:t>Content Expert</a:t>
            </a:r>
            <a:endParaRPr lang="en-GB" kern="0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7019589" y="1036638"/>
            <a:ext cx="1255522" cy="31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kern="0" dirty="0" smtClean="0"/>
              <a:t>ICT Expert</a:t>
            </a:r>
            <a:endParaRPr lang="en-GB" kern="0" dirty="0"/>
          </a:p>
        </p:txBody>
      </p:sp>
      <p:sp>
        <p:nvSpPr>
          <p:cNvPr id="2" name="Oval 1"/>
          <p:cNvSpPr/>
          <p:nvPr/>
        </p:nvSpPr>
        <p:spPr>
          <a:xfrm>
            <a:off x="1754605" y="1347614"/>
            <a:ext cx="1953299" cy="792088"/>
          </a:xfrm>
          <a:prstGeom prst="ellipse">
            <a:avLst/>
          </a:prstGeom>
          <a:noFill/>
          <a:ln w="12700">
            <a:solidFill>
              <a:srgbClr val="008B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/>
          <p:cNvCxnSpPr>
            <a:stCxn id="11" idx="2"/>
            <a:endCxn id="12" idx="0"/>
          </p:cNvCxnSpPr>
          <p:nvPr/>
        </p:nvCxnSpPr>
        <p:spPr>
          <a:xfrm>
            <a:off x="7640999" y="1927920"/>
            <a:ext cx="0" cy="4998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76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en-US" sz="4000" dirty="0" smtClean="0"/>
              <a:t>Time </a:t>
            </a:r>
            <a:r>
              <a:rPr lang="nl-NL" altLang="en-US" sz="4000" dirty="0" err="1" smtClean="0"/>
              <a:t>schedule</a:t>
            </a:r>
            <a:endParaRPr lang="nl-NL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D4F-7AC9-4B5D-9992-30B28C64F909}" type="datetime3">
              <a:rPr lang="en-GB" altLang="en-US" smtClean="0"/>
              <a:pPr/>
              <a:t>4 March, 2018</a:t>
            </a:fld>
            <a:endParaRPr lang="en-GB" alt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123478"/>
            <a:ext cx="7835900" cy="458390"/>
          </a:xfrm>
        </p:spPr>
        <p:txBody>
          <a:bodyPr/>
          <a:lstStyle/>
          <a:p>
            <a:r>
              <a:rPr lang="en-GB" altLang="en-US" sz="2400" dirty="0" smtClean="0"/>
              <a:t>Time schedule: Day </a:t>
            </a:r>
            <a:r>
              <a:rPr lang="en-GB" altLang="en-US" sz="2400" dirty="0" smtClean="0"/>
              <a:t>1</a:t>
            </a:r>
            <a:endParaRPr lang="en-GB" alt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55508"/>
              </p:ext>
            </p:extLst>
          </p:nvPr>
        </p:nvGraphicFramePr>
        <p:xfrm>
          <a:off x="1946837" y="1111250"/>
          <a:ext cx="5374151" cy="3225799"/>
        </p:xfrm>
        <a:graphic>
          <a:graphicData uri="http://schemas.openxmlformats.org/drawingml/2006/table">
            <a:tbl>
              <a:tblPr firstRow="1" firstCol="1" bandRow="1"/>
              <a:tblGrid>
                <a:gridCol w="907055"/>
                <a:gridCol w="4467096"/>
              </a:tblGrid>
              <a:tr h="18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Timing 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Topic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931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08:30 – 11:00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General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introduction of the workshop</a:t>
                      </a:r>
                      <a:endParaRPr lang="en-GB" sz="1000" kern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Introduction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to Delft-FEWS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Importing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data</a:t>
                      </a:r>
                      <a:endParaRPr lang="en-US" sz="1000" baseline="0" dirty="0" smtClean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11:00 - 11:30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Coffee break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40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11:30 - 13:00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Basic Delft-FEWS concepts</a:t>
                      </a:r>
                      <a:endParaRPr lang="en-GB" sz="1000" kern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          Time series (sets)</a:t>
                      </a:r>
                      <a:endParaRPr lang="en-GB" sz="1000" kern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GB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         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Locations and parameters</a:t>
                      </a:r>
                      <a:endParaRPr lang="en-GB" sz="1000" kern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Working with XML files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13:00 - 14:00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Lunch break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40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14:00 – 16:00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Workflows (Running tasks</a:t>
                      </a:r>
                      <a:r>
                        <a:rPr lang="en-US" sz="1000" baseline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 and models in Delft-FEWS)</a:t>
                      </a:r>
                      <a:endParaRPr lang="en-US" sz="1000" dirty="0" smtClean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Transformations (modifying/converting data: extrapolation, interpolation, defaults)</a:t>
                      </a: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8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D4F-7AC9-4B5D-9992-30B28C64F909}" type="datetime3">
              <a:rPr lang="en-GB" altLang="en-US" smtClean="0"/>
              <a:pPr/>
              <a:t>4 March, 2018</a:t>
            </a:fld>
            <a:endParaRPr lang="en-GB" alt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123478"/>
            <a:ext cx="7835900" cy="458390"/>
          </a:xfrm>
        </p:spPr>
        <p:txBody>
          <a:bodyPr/>
          <a:lstStyle/>
          <a:p>
            <a:r>
              <a:rPr lang="en-GB" altLang="en-US" sz="2400" dirty="0" smtClean="0"/>
              <a:t>Time schedule: Day 2</a:t>
            </a:r>
            <a:endParaRPr lang="en-GB" alt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452313"/>
              </p:ext>
            </p:extLst>
          </p:nvPr>
        </p:nvGraphicFramePr>
        <p:xfrm>
          <a:off x="1946837" y="1111250"/>
          <a:ext cx="5374151" cy="3225799"/>
        </p:xfrm>
        <a:graphic>
          <a:graphicData uri="http://schemas.openxmlformats.org/drawingml/2006/table">
            <a:tbl>
              <a:tblPr firstRow="1" firstCol="1" bandRow="1"/>
              <a:tblGrid>
                <a:gridCol w="907055"/>
                <a:gridCol w="4467096"/>
              </a:tblGrid>
              <a:tr h="18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Timing 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Topic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931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08:30 – 11:00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Recap of day 1 (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Timeseriessets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, locations, importing data)</a:t>
                      </a:r>
                      <a:endParaRPr lang="en-GB" sz="1000" kern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Visualizing spatial data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Setting up a Delft-FEWS </a:t>
                      </a:r>
                      <a:r>
                        <a:rPr lang="en-US" sz="1000" baseline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transformation (conversion of data)</a:t>
                      </a: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11:00 - 11:30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Coffee break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40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11:30 - 13:00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Importing</a:t>
                      </a:r>
                      <a:r>
                        <a:rPr lang="en-US" sz="1000" baseline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 CMEMS data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13:00 - 14:00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Lunch break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40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14:00 – 16:00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FEWS-</a:t>
                      </a:r>
                      <a:r>
                        <a:rPr lang="en-US" sz="1000" dirty="0" err="1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Duth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 demo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Delft-FEWS model-coupling</a:t>
                      </a:r>
                      <a:r>
                        <a:rPr lang="en-US" sz="1000" baseline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 concept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65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D4F-7AC9-4B5D-9992-30B28C64F909}" type="datetime3">
              <a:rPr lang="en-GB" altLang="en-US" smtClean="0"/>
              <a:pPr/>
              <a:t>4 March, 2018</a:t>
            </a:fld>
            <a:endParaRPr lang="en-GB" alt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123478"/>
            <a:ext cx="7835900" cy="458390"/>
          </a:xfrm>
        </p:spPr>
        <p:txBody>
          <a:bodyPr/>
          <a:lstStyle/>
          <a:p>
            <a:r>
              <a:rPr lang="en-GB" altLang="en-US" sz="2400" dirty="0" smtClean="0"/>
              <a:t>Time schedule: Day 3</a:t>
            </a:r>
            <a:endParaRPr lang="en-GB" alt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168880"/>
              </p:ext>
            </p:extLst>
          </p:nvPr>
        </p:nvGraphicFramePr>
        <p:xfrm>
          <a:off x="1946837" y="1111250"/>
          <a:ext cx="5374151" cy="3225799"/>
        </p:xfrm>
        <a:graphic>
          <a:graphicData uri="http://schemas.openxmlformats.org/drawingml/2006/table">
            <a:tbl>
              <a:tblPr firstRow="1" firstCol="1" bandRow="1"/>
              <a:tblGrid>
                <a:gridCol w="907055"/>
                <a:gridCol w="4467096"/>
              </a:tblGrid>
              <a:tr h="18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Timing 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Topic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931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08:30 – 11:00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Recap of</a:t>
                      </a:r>
                      <a:r>
                        <a:rPr lang="en-US" sz="1000" baseline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 day 2 (Any questions on FEWS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)</a:t>
                      </a:r>
                      <a:endParaRPr lang="en-GB" sz="1000" kern="1200" baseline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000" baseline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Delft-Dashboard demo</a:t>
                      </a: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11:00 - 11:30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Coffee break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40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11:30 - 13:00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Delft Dashboard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How to prepare the grid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How to create the bathymetry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Set up boundary conditions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Courier New"/>
                        <a:buChar char="o"/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Create your own model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13:00 - 14:00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Lunch break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40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14:00 – 16:00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Delft3D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How 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to run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How to inspect the data (</a:t>
                      </a:r>
                      <a:r>
                        <a:rPr lang="en-US" sz="1000" dirty="0" err="1">
                          <a:effectLst/>
                          <a:latin typeface="Times New Roman"/>
                          <a:ea typeface="Calibri"/>
                          <a:cs typeface="Arial"/>
                        </a:rPr>
                        <a:t>quickplot</a:t>
                      </a: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)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Step by step through model files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Courier New"/>
                        <a:buChar char="o"/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Cold state files (model restart files)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26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D4F-7AC9-4B5D-9992-30B28C64F909}" type="datetime3">
              <a:rPr lang="en-GB" altLang="en-US" smtClean="0"/>
              <a:pPr/>
              <a:t>4 March, 2018</a:t>
            </a:fld>
            <a:endParaRPr lang="en-GB" alt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123478"/>
            <a:ext cx="7835900" cy="458390"/>
          </a:xfrm>
        </p:spPr>
        <p:txBody>
          <a:bodyPr/>
          <a:lstStyle/>
          <a:p>
            <a:r>
              <a:rPr lang="en-GB" altLang="en-US" sz="2400" dirty="0" smtClean="0"/>
              <a:t>Time schedule: Day 4</a:t>
            </a:r>
            <a:endParaRPr lang="en-GB" alt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542969"/>
              </p:ext>
            </p:extLst>
          </p:nvPr>
        </p:nvGraphicFramePr>
        <p:xfrm>
          <a:off x="1946837" y="1111250"/>
          <a:ext cx="5374151" cy="3225799"/>
        </p:xfrm>
        <a:graphic>
          <a:graphicData uri="http://schemas.openxmlformats.org/drawingml/2006/table">
            <a:tbl>
              <a:tblPr firstRow="1" firstCol="1" bandRow="1"/>
              <a:tblGrid>
                <a:gridCol w="907055"/>
                <a:gridCol w="4467096"/>
              </a:tblGrid>
              <a:tr h="18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Timing 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Topic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931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08:30 – 11:00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Step by step implementation of a Delft3D model</a:t>
                      </a:r>
                      <a:endParaRPr lang="en-US" sz="1000" baseline="0" dirty="0" smtClean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11:00 - 11:30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Coffee break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40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11:30 - 13:00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Step by step implementation of a Delft3D model (cont’d)</a:t>
                      </a:r>
                      <a:endParaRPr lang="en-US" sz="1000" baseline="0" dirty="0" smtClean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13:00 - 14:00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Lunch break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40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Arial"/>
                        </a:rPr>
                        <a:t>14:00 – 16:00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Step by step implementation of a Delft3D model (cont’d)</a:t>
                      </a:r>
                      <a:endParaRPr lang="en-US" sz="1000" baseline="0" dirty="0" smtClean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907" marR="58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59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tares template widescreen 16x9">
  <a:themeElements>
    <a:clrScheme name="Deltares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ltares_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ltares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Deltares template for widescreens 16x9.pptx" id="{888524B1-0987-429B-B874-88EC4EDBEC88}" vid="{42445BAA-A2B7-4711-A0BA-BBBC0A045082}"/>
    </a:ext>
  </a:extLst>
</a:theme>
</file>

<file path=ppt/theme/theme2.xml><?xml version="1.0" encoding="utf-8"?>
<a:theme xmlns:a="http://schemas.openxmlformats.org/drawingml/2006/main" name="1_Standaardontwerp">
  <a:themeElements>
    <a:clrScheme name="1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Deltares template for widescreens 16x9.pptx" id="{888524B1-0987-429B-B874-88EC4EDBEC88}" vid="{B7BBAAEC-BE55-45B3-99E7-7F7B9FF41A21}"/>
    </a:ext>
  </a:extLst>
</a:theme>
</file>

<file path=ppt/theme/theme3.xml><?xml version="1.0" encoding="utf-8"?>
<a:theme xmlns:a="http://schemas.openxmlformats.org/drawingml/2006/main" name="PPT template_26082008">
  <a:themeElements>
    <a:clrScheme name="Deltares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ltares_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ltares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Deltares template for widescreens 16x9</Template>
  <TotalTime>183</TotalTime>
  <Words>380</Words>
  <Application>Microsoft Office PowerPoint</Application>
  <PresentationFormat>On-screen Show (16:9)</PresentationFormat>
  <Paragraphs>110</Paragraphs>
  <Slides>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Deltares template widescreen 16x9</vt:lpstr>
      <vt:lpstr>1_Standaardontwerp</vt:lpstr>
      <vt:lpstr>PPT template_26082008</vt:lpstr>
      <vt:lpstr>Delft-FEWS course</vt:lpstr>
      <vt:lpstr>Let me introduce…     Dave de Koning</vt:lpstr>
      <vt:lpstr>Overall planning</vt:lpstr>
      <vt:lpstr>FEWS Courses</vt:lpstr>
      <vt:lpstr>Time schedule</vt:lpstr>
      <vt:lpstr>Time schedule: Day 1</vt:lpstr>
      <vt:lpstr>Time schedule: Day 2</vt:lpstr>
      <vt:lpstr>Time schedule: Day 3</vt:lpstr>
      <vt:lpstr>Time schedule: Day 4</vt:lpstr>
    </vt:vector>
  </TitlesOfParts>
  <Company>Stichting Deltares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Delft-FEWS course</dc:title>
  <dc:creator>Dave de Koning</dc:creator>
  <cp:lastModifiedBy>Dave de Koning</cp:lastModifiedBy>
  <cp:revision>21</cp:revision>
  <cp:lastPrinted>2017-10-23T06:54:11Z</cp:lastPrinted>
  <dcterms:created xsi:type="dcterms:W3CDTF">2017-07-24T05:07:13Z</dcterms:created>
  <dcterms:modified xsi:type="dcterms:W3CDTF">2018-03-04T18:21:28Z</dcterms:modified>
</cp:coreProperties>
</file>